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1" r:id="rId2"/>
    <p:sldId id="336" r:id="rId3"/>
    <p:sldId id="338" r:id="rId4"/>
    <p:sldId id="345" r:id="rId5"/>
    <p:sldId id="341" r:id="rId6"/>
    <p:sldId id="347" r:id="rId7"/>
    <p:sldId id="348" r:id="rId8"/>
    <p:sldId id="342" r:id="rId9"/>
    <p:sldId id="343" r:id="rId10"/>
    <p:sldId id="344" r:id="rId11"/>
    <p:sldId id="337" r:id="rId12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C0"/>
    <a:srgbClr val="23821C"/>
    <a:srgbClr val="FBF6CD"/>
    <a:srgbClr val="F8EFAE"/>
    <a:srgbClr val="777777"/>
    <a:srgbClr val="FFC000"/>
    <a:srgbClr val="FF9933"/>
    <a:srgbClr val="FF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 mitjà 2 - èmfas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91813" autoAdjust="0"/>
  </p:normalViewPr>
  <p:slideViewPr>
    <p:cSldViewPr showGuides="1">
      <p:cViewPr varScale="1">
        <p:scale>
          <a:sx n="71" d="100"/>
          <a:sy n="71" d="100"/>
        </p:scale>
        <p:origin x="-474" y="-102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7137" cy="512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58" tIns="46978" rIns="93958" bIns="4697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7" y="1"/>
            <a:ext cx="3077137" cy="512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58" tIns="46978" rIns="93958" bIns="4697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FBDFA9-5DDF-4199-8757-D9A19B1FA8CB}" type="datetimeFigureOut">
              <a:rPr lang="es-ES" altLang="ca-ES"/>
              <a:pPr>
                <a:defRPr/>
              </a:pPr>
              <a:t>25/09/2017</a:t>
            </a:fld>
            <a:endParaRPr lang="es-ES" altLang="ca-E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328"/>
            <a:ext cx="3077137" cy="512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58" tIns="46978" rIns="93958" bIns="4697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7" y="9720328"/>
            <a:ext cx="3077137" cy="512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58" tIns="46978" rIns="93958" bIns="4697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61E24B-90ED-4258-AE7B-AA06413EE995}" type="slidenum">
              <a:rPr lang="es-ES" altLang="ca-ES"/>
              <a:pPr>
                <a:defRPr/>
              </a:pPr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237710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2638"/>
          </a:xfrm>
          <a:prstGeom prst="rect">
            <a:avLst/>
          </a:prstGeom>
        </p:spPr>
        <p:txBody>
          <a:bodyPr vert="horz" lIns="94370" tIns="47184" rIns="94370" bIns="471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4020507" y="1"/>
            <a:ext cx="3077137" cy="512638"/>
          </a:xfrm>
          <a:prstGeom prst="rect">
            <a:avLst/>
          </a:prstGeom>
        </p:spPr>
        <p:txBody>
          <a:bodyPr vert="horz" lIns="94370" tIns="47184" rIns="94370" bIns="471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356DEE-1017-46E0-9269-5AA5F7135E5F}" type="datetimeFigureOut">
              <a:rPr lang="es-ES"/>
              <a:pPr>
                <a:defRPr/>
              </a:pPr>
              <a:t>25/09/2017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70" tIns="47184" rIns="94370" bIns="47184" rtlCol="0" anchor="ctr"/>
          <a:lstStyle/>
          <a:p>
            <a:pPr lvl="0"/>
            <a:endParaRPr lang="es-ES" noProof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711258" y="4860991"/>
            <a:ext cx="5676787" cy="4605493"/>
          </a:xfrm>
          <a:prstGeom prst="rect">
            <a:avLst/>
          </a:prstGeom>
        </p:spPr>
        <p:txBody>
          <a:bodyPr vert="horz" lIns="94370" tIns="47184" rIns="94370" bIns="47184" rtlCol="0">
            <a:normAutofit/>
          </a:bodyPr>
          <a:lstStyle/>
          <a:p>
            <a:pPr lvl="0"/>
            <a:r>
              <a:rPr lang="ca-ES" noProof="0" smtClean="0"/>
              <a:t>Feu clic aquí per editar els estils de text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  <a:p>
            <a:pPr lvl="3"/>
            <a:r>
              <a:rPr lang="ca-ES" noProof="0" smtClean="0"/>
              <a:t>Quart nivell</a:t>
            </a:r>
          </a:p>
          <a:p>
            <a:pPr lvl="4"/>
            <a:r>
              <a:rPr lang="ca-ES" noProof="0" smtClean="0"/>
              <a:t>Cinquè nivell</a:t>
            </a:r>
            <a:endParaRPr lang="es-E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1" y="9720328"/>
            <a:ext cx="3077137" cy="512637"/>
          </a:xfrm>
          <a:prstGeom prst="rect">
            <a:avLst/>
          </a:prstGeom>
        </p:spPr>
        <p:txBody>
          <a:bodyPr vert="horz" lIns="94370" tIns="47184" rIns="94370" bIns="471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0507" y="9720328"/>
            <a:ext cx="3077137" cy="512637"/>
          </a:xfrm>
          <a:prstGeom prst="rect">
            <a:avLst/>
          </a:prstGeom>
        </p:spPr>
        <p:txBody>
          <a:bodyPr vert="horz" lIns="94370" tIns="47184" rIns="94370" bIns="471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7015AC-0C77-4E0A-9215-DCF7E42C9C0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6295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08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52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F563F1-555E-4402-9F28-10872D3A1A1F}" type="datetimeFigureOut">
              <a:rPr lang="es-ES" smtClean="0"/>
              <a:t>25/09/2017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94FFEA-6BDE-4E8F-B60E-DEB6E3FBCCC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91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liure 11"/>
          <p:cNvSpPr/>
          <p:nvPr/>
        </p:nvSpPr>
        <p:spPr>
          <a:xfrm>
            <a:off x="0" y="-27384"/>
            <a:ext cx="9144000" cy="1196751"/>
          </a:xfrm>
          <a:custGeom>
            <a:avLst/>
            <a:gdLst>
              <a:gd name="connsiteX0" fmla="*/ 0 w 9144000"/>
              <a:gd name="connsiteY0" fmla="*/ 0 h 1268760"/>
              <a:gd name="connsiteX1" fmla="*/ 9144000 w 9144000"/>
              <a:gd name="connsiteY1" fmla="*/ 0 h 1268760"/>
              <a:gd name="connsiteX2" fmla="*/ 9144000 w 9144000"/>
              <a:gd name="connsiteY2" fmla="*/ 1268760 h 1268760"/>
              <a:gd name="connsiteX3" fmla="*/ 0 w 9144000"/>
              <a:gd name="connsiteY3" fmla="*/ 1268760 h 1268760"/>
              <a:gd name="connsiteX4" fmla="*/ 0 w 9144000"/>
              <a:gd name="connsiteY4" fmla="*/ 0 h 1268760"/>
              <a:gd name="connsiteX0" fmla="*/ 0 w 9144000"/>
              <a:gd name="connsiteY0" fmla="*/ 0 h 1268760"/>
              <a:gd name="connsiteX1" fmla="*/ 9144000 w 9144000"/>
              <a:gd name="connsiteY1" fmla="*/ 0 h 1268760"/>
              <a:gd name="connsiteX2" fmla="*/ 9144000 w 9144000"/>
              <a:gd name="connsiteY2" fmla="*/ 1268760 h 1268760"/>
              <a:gd name="connsiteX3" fmla="*/ 0 w 9144000"/>
              <a:gd name="connsiteY3" fmla="*/ 1268760 h 1268760"/>
              <a:gd name="connsiteX4" fmla="*/ 0 w 9144000"/>
              <a:gd name="connsiteY4" fmla="*/ 0 h 1268760"/>
              <a:gd name="connsiteX0" fmla="*/ 0 w 9144000"/>
              <a:gd name="connsiteY0" fmla="*/ 0 h 1490597"/>
              <a:gd name="connsiteX1" fmla="*/ 9144000 w 9144000"/>
              <a:gd name="connsiteY1" fmla="*/ 0 h 1490597"/>
              <a:gd name="connsiteX2" fmla="*/ 9144000 w 9144000"/>
              <a:gd name="connsiteY2" fmla="*/ 1268760 h 1490597"/>
              <a:gd name="connsiteX3" fmla="*/ 0 w 9144000"/>
              <a:gd name="connsiteY3" fmla="*/ 1268760 h 1490597"/>
              <a:gd name="connsiteX4" fmla="*/ 0 w 9144000"/>
              <a:gd name="connsiteY4" fmla="*/ 0 h 1490597"/>
              <a:gd name="connsiteX0" fmla="*/ 0 w 9144000"/>
              <a:gd name="connsiteY0" fmla="*/ 0 h 1490597"/>
              <a:gd name="connsiteX1" fmla="*/ 9144000 w 9144000"/>
              <a:gd name="connsiteY1" fmla="*/ 0 h 1490597"/>
              <a:gd name="connsiteX2" fmla="*/ 9144000 w 9144000"/>
              <a:gd name="connsiteY2" fmla="*/ 1268760 h 1490597"/>
              <a:gd name="connsiteX3" fmla="*/ 0 w 9144000"/>
              <a:gd name="connsiteY3" fmla="*/ 1268760 h 1490597"/>
              <a:gd name="connsiteX4" fmla="*/ 0 w 9144000"/>
              <a:gd name="connsiteY4" fmla="*/ 0 h 1490597"/>
              <a:gd name="connsiteX0" fmla="*/ 0 w 9144000"/>
              <a:gd name="connsiteY0" fmla="*/ 0 h 1490597"/>
              <a:gd name="connsiteX1" fmla="*/ 9144000 w 9144000"/>
              <a:gd name="connsiteY1" fmla="*/ 0 h 1490597"/>
              <a:gd name="connsiteX2" fmla="*/ 9144000 w 9144000"/>
              <a:gd name="connsiteY2" fmla="*/ 1268760 h 1490597"/>
              <a:gd name="connsiteX3" fmla="*/ 0 w 9144000"/>
              <a:gd name="connsiteY3" fmla="*/ 1268760 h 1490597"/>
              <a:gd name="connsiteX4" fmla="*/ 0 w 9144000"/>
              <a:gd name="connsiteY4" fmla="*/ 0 h 1490597"/>
              <a:gd name="connsiteX0" fmla="*/ 0 w 9144000"/>
              <a:gd name="connsiteY0" fmla="*/ 0 h 1477527"/>
              <a:gd name="connsiteX1" fmla="*/ 9144000 w 9144000"/>
              <a:gd name="connsiteY1" fmla="*/ 0 h 1477527"/>
              <a:gd name="connsiteX2" fmla="*/ 9144000 w 9144000"/>
              <a:gd name="connsiteY2" fmla="*/ 1268760 h 1477527"/>
              <a:gd name="connsiteX3" fmla="*/ 7498260 w 9144000"/>
              <a:gd name="connsiteY3" fmla="*/ 937187 h 1477527"/>
              <a:gd name="connsiteX4" fmla="*/ 0 w 9144000"/>
              <a:gd name="connsiteY4" fmla="*/ 1268760 h 1477527"/>
              <a:gd name="connsiteX5" fmla="*/ 0 w 9144000"/>
              <a:gd name="connsiteY5" fmla="*/ 0 h 147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477527">
                <a:moveTo>
                  <a:pt x="0" y="0"/>
                </a:moveTo>
                <a:lnTo>
                  <a:pt x="9144000" y="0"/>
                </a:lnTo>
                <a:lnTo>
                  <a:pt x="9144000" y="1268760"/>
                </a:lnTo>
                <a:cubicBezTo>
                  <a:pt x="9139825" y="1477527"/>
                  <a:pt x="9022260" y="937187"/>
                  <a:pt x="7498260" y="937187"/>
                </a:cubicBezTo>
                <a:cubicBezTo>
                  <a:pt x="5974260" y="937187"/>
                  <a:pt x="1519825" y="1477527"/>
                  <a:pt x="0" y="12687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1000">
                <a:schemeClr val="bg1">
                  <a:alpha val="7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 t="20075" r="7486" b="21719"/>
          <a:stretch/>
        </p:blipFill>
        <p:spPr>
          <a:xfrm>
            <a:off x="31300" y="20155"/>
            <a:ext cx="3528393" cy="9521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.rosas@upc.edu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.rosas@upc.edu" TargetMode="External"/><Relationship Id="rId2" Type="http://schemas.openxmlformats.org/officeDocument/2006/relationships/hyperlink" Target="https://esecretaria.upc.e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.rosas@upc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ts.masters.upc.edu/c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ts.masters.upc.edu/c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alumni.isst@mylist.upc.edu" TargetMode="External"/><Relationship Id="rId4" Type="http://schemas.openxmlformats.org/officeDocument/2006/relationships/hyperlink" Target="mailto:alumnat.master.isst@mylist.upc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tgac.upc.edu/c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amins.upc.edu/ca/estudi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tenea.upc.edu/login/index.ph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cts_reportes@upc.edu" TargetMode="External"/><Relationship Id="rId2" Type="http://schemas.openxmlformats.org/officeDocument/2006/relationships/hyperlink" Target="https://cts.masters.upc.edu/ca/informacio-academica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536" y="1132289"/>
            <a:ext cx="8496944" cy="2800767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s-ES" b="1" dirty="0" smtClean="0">
                <a:latin typeface="Arial Narrow" panose="020B0606020202030204" pitchFamily="34" charset="0"/>
                <a:ea typeface="+mn-ea"/>
                <a:cs typeface="Arial" charset="0"/>
              </a:rPr>
              <a:t>Sesión introductoria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/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</a:b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/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</a:b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Máster en Ciencia </a:t>
            </a:r>
            <a:r>
              <a:rPr lang="es-ES" b="1" dirty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y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 Tecnología de la Sostenibilidad</a:t>
            </a:r>
            <a:endParaRPr lang="es-ES" b="1" dirty="0">
              <a:solidFill>
                <a:srgbClr val="0070C0"/>
              </a:solidFill>
              <a:latin typeface="Arial Narrow" panose="020B060602020203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42988" y="4365104"/>
            <a:ext cx="72739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</a:rPr>
              <a:t>Curso 2017 – 2018</a:t>
            </a:r>
          </a:p>
          <a:p>
            <a:pPr algn="ctr"/>
            <a:endParaRPr lang="ca-ES" altLang="ca-ES" sz="3200" dirty="0" smtClean="0">
              <a:latin typeface="Arial Narrow" panose="020B0606020202030204" pitchFamily="34" charset="0"/>
              <a:cs typeface="Arial" charset="0"/>
            </a:endParaRPr>
          </a:p>
          <a:p>
            <a:pPr algn="ctr"/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</a:rPr>
              <a:t>Martí </a:t>
            </a:r>
            <a:r>
              <a:rPr lang="ca-ES" altLang="ca-ES" sz="3200" dirty="0" err="1" smtClean="0">
                <a:latin typeface="Arial Narrow" panose="020B0606020202030204" pitchFamily="34" charset="0"/>
                <a:cs typeface="Arial" charset="0"/>
              </a:rPr>
              <a:t>Rosas</a:t>
            </a:r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</a:rPr>
              <a:t> Casals</a:t>
            </a:r>
          </a:p>
          <a:p>
            <a:pPr algn="ctr"/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  <a:hlinkClick r:id="rId2"/>
              </a:rPr>
              <a:t>marti.rosas@upc.edu</a:t>
            </a:r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</a:rPr>
              <a:t> </a:t>
            </a:r>
            <a:endParaRPr lang="ca-ES" altLang="ca-ES" sz="3200" dirty="0"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1999" y="-10292"/>
            <a:ext cx="45365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r">
              <a:buFont typeface="+mj-lt"/>
              <a:buAutoNum type="arabicPeriod" startAt="4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Generalidades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07504" y="976074"/>
            <a:ext cx="8856984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Ámbito existencial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Problemas en general / Calidad del proceso enseñanza-aprendizaje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Instancias 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vía  </a:t>
            </a:r>
            <a:r>
              <a:rPr lang="es-ES" altLang="ca-ES" sz="2600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e-secretaria  </a:t>
            </a:r>
            <a:r>
              <a:rPr lang="es-ES" altLang="ca-ES" sz="2600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  <a:hlinkClick r:id="rId2"/>
              </a:rPr>
              <a:t>https</a:t>
            </a:r>
            <a:r>
              <a:rPr lang="es-ES" altLang="ca-ES" sz="2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  <a:hlinkClick r:id="rId2"/>
              </a:rPr>
              <a:t>://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  <a:hlinkClick r:id="rId2"/>
              </a:rPr>
              <a:t>esecretaria.upc.edu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  </a:t>
            </a:r>
            <a:endParaRPr lang="es-ES" altLang="ca-ES" sz="26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Tutor de curso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Tutor de máster (director, 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  <a:hlinkClick r:id="rId3"/>
              </a:rPr>
              <a:t>marti.rosas@upc.edu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) </a:t>
            </a:r>
            <a:endParaRPr lang="es-ES" altLang="ca-ES" sz="26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Asistencia a clase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Puntualidad</a:t>
            </a:r>
            <a:endParaRPr lang="es-ES" altLang="ca-ES" sz="26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Evaluación </a:t>
            </a:r>
            <a:r>
              <a:rPr lang="es-ES" altLang="ca-ES" sz="2600" u="sng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no condicionada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 a mínimos de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becas y ayudas de estudio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Lenguas oficiales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Catalunya: CAT / CAST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Comunicaciones realizadas indistintamente en catalán, castellano o inglés a partir de Q2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25" y="2276872"/>
            <a:ext cx="1666875" cy="342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2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536" y="1132289"/>
            <a:ext cx="8496944" cy="2800767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s-ES" b="1" dirty="0" smtClean="0">
                <a:latin typeface="Arial Narrow" panose="020B0606020202030204" pitchFamily="34" charset="0"/>
                <a:ea typeface="+mn-ea"/>
                <a:cs typeface="Arial" charset="0"/>
              </a:rPr>
              <a:t>Sesión introductoria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/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</a:b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/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</a:b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Máster en Ciencia </a:t>
            </a:r>
            <a:r>
              <a:rPr lang="es-ES" b="1" dirty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y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 Tecnología de la Sostenibilidad (MCTS)</a:t>
            </a:r>
            <a:endParaRPr lang="es-ES" b="1" dirty="0">
              <a:solidFill>
                <a:srgbClr val="0070C0"/>
              </a:solidFill>
              <a:latin typeface="Arial Narrow" panose="020B060602020203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42988" y="4365104"/>
            <a:ext cx="72739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</a:rPr>
              <a:t>Moltes gràcies / </a:t>
            </a:r>
            <a:r>
              <a:rPr lang="ca-ES" altLang="ca-ES" sz="3200" dirty="0" err="1" smtClean="0">
                <a:latin typeface="Arial Narrow" panose="020B0606020202030204" pitchFamily="34" charset="0"/>
                <a:cs typeface="Arial" charset="0"/>
              </a:rPr>
              <a:t>Muchas</a:t>
            </a:r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ca-ES" altLang="ca-ES" sz="3200" dirty="0" err="1" smtClean="0">
                <a:latin typeface="Arial Narrow" panose="020B0606020202030204" pitchFamily="34" charset="0"/>
                <a:cs typeface="Arial" charset="0"/>
              </a:rPr>
              <a:t>gracias</a:t>
            </a:r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</a:rPr>
              <a:t> / </a:t>
            </a:r>
            <a:r>
              <a:rPr lang="ca-ES" altLang="ca-ES" sz="3200" dirty="0" err="1" smtClean="0">
                <a:latin typeface="Arial Narrow" panose="020B0606020202030204" pitchFamily="34" charset="0"/>
                <a:cs typeface="Arial" charset="0"/>
              </a:rPr>
              <a:t>Thank</a:t>
            </a:r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ca-ES" altLang="ca-ES" sz="3200" dirty="0" err="1" smtClean="0">
                <a:latin typeface="Arial Narrow" panose="020B0606020202030204" pitchFamily="34" charset="0"/>
                <a:cs typeface="Arial" charset="0"/>
              </a:rPr>
              <a:t>you</a:t>
            </a:r>
            <a:endParaRPr lang="ca-ES" altLang="ca-ES" sz="3200" dirty="0" smtClean="0">
              <a:latin typeface="Arial Narrow" panose="020B0606020202030204" pitchFamily="34" charset="0"/>
              <a:cs typeface="Arial" charset="0"/>
            </a:endParaRPr>
          </a:p>
          <a:p>
            <a:pPr algn="ctr"/>
            <a:endParaRPr lang="ca-ES" altLang="ca-ES" sz="3200" dirty="0" smtClean="0">
              <a:latin typeface="Arial Narrow" panose="020B0606020202030204" pitchFamily="34" charset="0"/>
              <a:cs typeface="Arial" charset="0"/>
            </a:endParaRPr>
          </a:p>
          <a:p>
            <a:pPr algn="ctr"/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</a:rPr>
              <a:t>Martí </a:t>
            </a:r>
            <a:r>
              <a:rPr lang="ca-ES" altLang="ca-ES" sz="3200" dirty="0" err="1" smtClean="0">
                <a:latin typeface="Arial Narrow" panose="020B0606020202030204" pitchFamily="34" charset="0"/>
                <a:cs typeface="Arial" charset="0"/>
              </a:rPr>
              <a:t>Rosas</a:t>
            </a:r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</a:rPr>
              <a:t> Casals</a:t>
            </a:r>
          </a:p>
          <a:p>
            <a:pPr algn="ctr"/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  <a:hlinkClick r:id="rId2"/>
              </a:rPr>
              <a:t>marti.rosas@upc.edu</a:t>
            </a:r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</a:rPr>
              <a:t> </a:t>
            </a:r>
            <a:endParaRPr lang="ca-ES" altLang="ca-ES" sz="3200" dirty="0"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51520" y="1196752"/>
            <a:ext cx="72739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ca-ES" sz="4000" u="sng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Contenidos de la sesión</a:t>
            </a:r>
          </a:p>
          <a:p>
            <a:endParaRPr lang="es-ES" altLang="ca-ES" sz="4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Web </a:t>
            </a: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MCTS / ISST</a:t>
            </a:r>
            <a:endParaRPr lang="es-ES" altLang="ca-ES" sz="40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Entorno UTGAC</a:t>
            </a:r>
          </a:p>
          <a:p>
            <a:pPr marL="514350" indent="-514350">
              <a:buFont typeface="+mj-lt"/>
              <a:buAutoNum type="arabicPeriod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Entorno ATENEA</a:t>
            </a:r>
            <a:endParaRPr lang="es-ES" altLang="ca-ES" sz="4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Generalidades (muy particulares)</a:t>
            </a:r>
            <a:endParaRPr lang="es-ES" altLang="ca-ES" sz="40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1999" y="-10292"/>
            <a:ext cx="45365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 algn="r">
              <a:buFont typeface="+mj-lt"/>
              <a:buAutoNum type="arabicPeriod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Web </a:t>
            </a: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MCTS / ISST</a:t>
            </a:r>
            <a:endParaRPr lang="es-ES" altLang="ca-ES" sz="40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28134" cy="511256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929" y="6366701"/>
            <a:ext cx="4355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cts.masters.upc.edu/ca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6201290" y="1124744"/>
            <a:ext cx="792088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45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1999" y="-10292"/>
            <a:ext cx="45365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 algn="r">
              <a:buFont typeface="+mj-lt"/>
              <a:buAutoNum type="arabicPeriod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Web </a:t>
            </a: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MCTS / ISST</a:t>
            </a:r>
            <a:endParaRPr lang="es-ES" altLang="ca-ES" sz="40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877652" cy="47562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6320" y="6237312"/>
            <a:ext cx="30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hlinkClick r:id="rId3"/>
              </a:rPr>
              <a:t>https</a:t>
            </a:r>
            <a:r>
              <a:rPr lang="en-GB" sz="2400" dirty="0" smtClean="0">
                <a:hlinkClick r:id="rId3"/>
              </a:rPr>
              <a:t>://is.upc.edu/ca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7668344" y="4581128"/>
            <a:ext cx="1388820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756919" y="5126594"/>
            <a:ext cx="5328592" cy="156966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altLang="ca-ES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Boletín ISST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altLang="ca-ES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Listas de </a:t>
            </a:r>
            <a:r>
              <a:rPr lang="es-ES" altLang="ca-ES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d</a:t>
            </a:r>
            <a:r>
              <a:rPr lang="es-ES" altLang="ca-ES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istribución: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  <a:hlinkClick r:id="rId4"/>
              </a:rPr>
              <a:t>alumnat.master.isst@mylist.upc.edu</a:t>
            </a:r>
            <a:endParaRPr lang="es-ES" altLang="ca-ES" sz="24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  <a:hlinkClick r:id="rId5"/>
              </a:rPr>
              <a:t>alumni.isst@mylist.upc.edu</a:t>
            </a:r>
            <a:r>
              <a:rPr lang="es-ES" altLang="ca-ES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endParaRPr lang="es-ES" altLang="ca-ES" sz="24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1999" y="-10292"/>
            <a:ext cx="45365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r">
              <a:buFont typeface="+mj-lt"/>
              <a:buAutoNum type="arabicPeriod" startAt="2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Entorno UTGAC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93" y="1052736"/>
            <a:ext cx="8485187" cy="529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6381328"/>
            <a:ext cx="3382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utgac.upc.edu/ca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7308304" y="5877272"/>
            <a:ext cx="1584176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2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1999" y="-10292"/>
            <a:ext cx="45365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r">
              <a:buFont typeface="+mj-lt"/>
              <a:buAutoNum type="arabicPeriod" startAt="2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Entorno UTGAC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4"/>
          <a:stretch/>
        </p:blipFill>
        <p:spPr bwMode="auto">
          <a:xfrm>
            <a:off x="251520" y="1124744"/>
            <a:ext cx="8712968" cy="48863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294776" y="2204864"/>
            <a:ext cx="792088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588224" y="1151638"/>
            <a:ext cx="648072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29852" y="6165304"/>
            <a:ext cx="375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camins.upc.edu/ca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9720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1999" y="-10292"/>
            <a:ext cx="45365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r">
              <a:buFont typeface="+mj-lt"/>
              <a:buAutoNum type="arabicPeriod" startAt="2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Entorno UTGAC</a:t>
            </a:r>
          </a:p>
        </p:txBody>
      </p:sp>
      <p:sp>
        <p:nvSpPr>
          <p:cNvPr id="3" name="Rectangle 2"/>
          <p:cNvSpPr/>
          <p:nvPr/>
        </p:nvSpPr>
        <p:spPr>
          <a:xfrm>
            <a:off x="229852" y="6165304"/>
            <a:ext cx="4905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camins.upc.edu/ca/estudis</a:t>
            </a:r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24744"/>
            <a:ext cx="8964488" cy="49877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2008" y="2708920"/>
            <a:ext cx="1691680" cy="3403584"/>
          </a:xfrm>
          <a:prstGeom prst="roundRect">
            <a:avLst>
              <a:gd name="adj" fmla="val 109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61" y="2708920"/>
            <a:ext cx="6634927" cy="332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667077" y="4410712"/>
            <a:ext cx="1691680" cy="1538568"/>
          </a:xfrm>
          <a:prstGeom prst="roundRect">
            <a:avLst>
              <a:gd name="adj" fmla="val 10934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47845" y="4221088"/>
            <a:ext cx="1152128" cy="360040"/>
          </a:xfrm>
          <a:prstGeom prst="roundRect">
            <a:avLst>
              <a:gd name="adj" fmla="val 1867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1999" y="-10292"/>
            <a:ext cx="45365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r">
              <a:buFont typeface="+mj-lt"/>
              <a:buAutoNum type="arabicPeriod" startAt="3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Entorno ATENEA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07504" y="4997494"/>
            <a:ext cx="885698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altLang="ca-ES" sz="27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Existencia de FORUMS en cada asignatura para fomentar el debate en ellas.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altLang="ca-ES" sz="27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ATENCIÓN a la logística formal del Trabajo Final de Máster (TFM) – Relación director/a </a:t>
            </a:r>
            <a:r>
              <a:rPr lang="es-ES" altLang="ca-ES" sz="27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- </a:t>
            </a:r>
            <a:r>
              <a:rPr lang="es-ES" altLang="ca-ES" sz="2700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alumn</a:t>
            </a:r>
            <a:r>
              <a:rPr lang="es-ES" altLang="ca-ES" sz="27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@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7" y="1140251"/>
            <a:ext cx="4988365" cy="378523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43675" y="2678925"/>
            <a:ext cx="3432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hlinkClick r:id="rId3"/>
              </a:rPr>
              <a:t>https://</a:t>
            </a:r>
            <a:r>
              <a:rPr lang="en-GB" sz="2000" dirty="0" smtClean="0">
                <a:hlinkClick r:id="rId3"/>
              </a:rPr>
              <a:t>atenea.upc.edu/login/index.php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834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1999" y="-10292"/>
            <a:ext cx="45365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r">
              <a:buFont typeface="+mj-lt"/>
              <a:buAutoNum type="arabicPeriod" startAt="4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Generalidades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07504" y="1119510"/>
            <a:ext cx="8856984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Ámbito académico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Asignaturas 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optativas de otros 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máster?</a:t>
            </a:r>
            <a:endParaRPr lang="es-ES" altLang="ca-ES" sz="26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R: NO 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(2 del entorno UTGAC </a:t>
            </a:r>
            <a:r>
              <a:rPr lang="es-ES" altLang="ca-ES" sz="2600" u="sng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sólo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 en alumnado </a:t>
            </a:r>
            <a:r>
              <a:rPr lang="es-ES" altLang="ca-ES" sz="2600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in-</a:t>
            </a:r>
            <a:r>
              <a:rPr lang="es-ES" altLang="ca-ES" sz="2600" i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coming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)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Guía docente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“Contrato” PDI – </a:t>
            </a:r>
            <a:r>
              <a:rPr lang="es-ES" altLang="ca-ES" sz="2600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alumn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@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Dificultad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  <a:hlinkClick r:id="rId2"/>
              </a:rPr>
              <a:t>https</a:t>
            </a:r>
            <a:r>
              <a:rPr lang="es-ES" altLang="ca-ES" sz="2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  <a:hlinkClick r:id="rId2"/>
              </a:rPr>
              <a:t>://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  <a:hlinkClick r:id="rId2"/>
              </a:rPr>
              <a:t>cts.masters.upc.edu/ca/informacio-academica</a:t>
            </a:r>
            <a:endParaRPr lang="es-ES" altLang="ca-ES" sz="26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1 ECTS ~ 25 h de trabajo individual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Calendario: 13 semanas</a:t>
            </a:r>
            <a:r>
              <a:rPr lang="es-ES" altLang="ca-ES" sz="2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, 3 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horas / semana y  asignatura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30</a:t>
            </a:r>
            <a:r>
              <a:rPr lang="es-ES" altLang="ca-ES" sz="2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% 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horas de trabajo presencial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70</a:t>
            </a:r>
            <a:r>
              <a:rPr lang="es-ES" altLang="ca-ES" sz="2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% 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horas de trabajo no presencial 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Reportes académicos (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  <a:hlinkClick r:id="rId3"/>
              </a:rPr>
              <a:t>mcts-reportes@upc.edu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)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Cambios en matrícula anual de asignaturas 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27€ si se realiza fuera de calendario </a:t>
            </a:r>
          </a:p>
        </p:txBody>
      </p:sp>
    </p:spTree>
    <p:extLst>
      <p:ext uri="{BB962C8B-B14F-4D97-AF65-F5344CB8AC3E}">
        <p14:creationId xmlns:p14="http://schemas.microsoft.com/office/powerpoint/2010/main" val="12038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isupc v2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isupc v2</Template>
  <TotalTime>11680</TotalTime>
  <Words>264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plantilla isupc v2</vt:lpstr>
      <vt:lpstr>Sesión introductoria  Máster en Ciencia y Tecnología de la Sostenibilidad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Sesión introductoria  Máster en Ciencia y Tecnología de la Sostenibilidad (MCTS)</vt:lpstr>
    </vt:vector>
  </TitlesOfParts>
  <Company>UPCnet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UPCnet</dc:creator>
  <cp:lastModifiedBy>Marti Rosas Casals</cp:lastModifiedBy>
  <cp:revision>1003</cp:revision>
  <cp:lastPrinted>2014-12-11T11:26:29Z</cp:lastPrinted>
  <dcterms:created xsi:type="dcterms:W3CDTF">2012-03-01T09:49:04Z</dcterms:created>
  <dcterms:modified xsi:type="dcterms:W3CDTF">2017-09-25T13:49:32Z</dcterms:modified>
</cp:coreProperties>
</file>